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67ACD7-546E-41D7-A311-631C3ABA220E}" type="datetimeFigureOut">
              <a:rPr lang="en-US" smtClean="0"/>
              <a:pPr/>
              <a:t>12/19/2019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F7C67B-CBE4-4738-976D-B4D1C1BF436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7ACD7-546E-41D7-A311-631C3ABA220E}" type="datetimeFigureOut">
              <a:rPr lang="en-US" smtClean="0"/>
              <a:pPr/>
              <a:t>12/19/2019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7C67B-CBE4-4738-976D-B4D1C1BF436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2895599"/>
          </a:xfrm>
        </p:spPr>
        <p:txBody>
          <a:bodyPr>
            <a:normAutofit fontScale="90000"/>
          </a:bodyPr>
          <a:lstStyle/>
          <a:p>
            <a:r>
              <a:rPr lang="en-US" sz="3600" dirty="0" smtClean="0">
                <a:solidFill>
                  <a:srgbClr val="FF0000"/>
                </a:solidFill>
                <a:latin typeface="Aharoni" pitchFamily="2" charset="-79"/>
                <a:cs typeface="Aharoni" pitchFamily="2" charset="-79"/>
              </a:rPr>
              <a:t>Learning Beyond Classroom:</a:t>
            </a:r>
            <a:br>
              <a:rPr lang="en-US" sz="3600" dirty="0" smtClean="0">
                <a:solidFill>
                  <a:srgbClr val="FF0000"/>
                </a:solidFill>
                <a:latin typeface="Aharoni" pitchFamily="2" charset="-79"/>
                <a:cs typeface="Aharoni" pitchFamily="2" charset="-79"/>
              </a:rPr>
            </a:br>
            <a:r>
              <a:rPr lang="en-US" sz="3600" dirty="0" smtClean="0">
                <a:solidFill>
                  <a:srgbClr val="FF0000"/>
                </a:solidFill>
                <a:latin typeface="Aharoni" pitchFamily="2" charset="-79"/>
                <a:cs typeface="Aharoni" pitchFamily="2" charset="-79"/>
              </a:rPr>
              <a:t>The Future of Education-:</a:t>
            </a:r>
            <a:br>
              <a:rPr lang="en-US" sz="3600" dirty="0" smtClean="0">
                <a:solidFill>
                  <a:srgbClr val="FF0000"/>
                </a:solidFill>
                <a:latin typeface="Aharoni" pitchFamily="2" charset="-79"/>
                <a:cs typeface="Aharoni" pitchFamily="2" charset="-79"/>
              </a:rPr>
            </a:br>
            <a:r>
              <a:rPr lang="en-US" sz="3600" dirty="0" smtClean="0">
                <a:solidFill>
                  <a:srgbClr val="FF0000"/>
                </a:solidFill>
                <a:latin typeface="Aharoni" pitchFamily="2" charset="-79"/>
                <a:cs typeface="Aharoni" pitchFamily="2" charset="-79"/>
              </a:rPr>
              <a:t/>
            </a:r>
            <a:br>
              <a:rPr lang="en-US" sz="3600" dirty="0" smtClean="0">
                <a:solidFill>
                  <a:srgbClr val="FF0000"/>
                </a:solidFill>
                <a:latin typeface="Aharoni" pitchFamily="2" charset="-79"/>
                <a:cs typeface="Aharoni" pitchFamily="2" charset="-79"/>
              </a:rPr>
            </a:br>
            <a:r>
              <a:rPr lang="en-US" sz="3600" dirty="0" smtClean="0">
                <a:solidFill>
                  <a:srgbClr val="FF0000"/>
                </a:solidFill>
                <a:latin typeface="Aharoni" pitchFamily="2" charset="-79"/>
                <a:cs typeface="Aharoni" pitchFamily="2" charset="-79"/>
              </a:rPr>
              <a:t>‘Need for the 21</a:t>
            </a:r>
            <a:r>
              <a:rPr lang="en-US" sz="3600" baseline="30000" dirty="0" smtClean="0">
                <a:solidFill>
                  <a:srgbClr val="FF0000"/>
                </a:solidFill>
                <a:latin typeface="Aharoni" pitchFamily="2" charset="-79"/>
                <a:cs typeface="Aharoni" pitchFamily="2" charset="-79"/>
              </a:rPr>
              <a:t>st</a:t>
            </a:r>
            <a:r>
              <a:rPr lang="en-US" sz="3600" dirty="0" smtClean="0">
                <a:solidFill>
                  <a:srgbClr val="FF0000"/>
                </a:solidFill>
                <a:latin typeface="Aharoni" pitchFamily="2" charset="-79"/>
                <a:cs typeface="Aharoni" pitchFamily="2" charset="-79"/>
              </a:rPr>
              <a:t>. Century Learners’</a:t>
            </a:r>
            <a:br>
              <a:rPr lang="en-US" sz="3600" dirty="0" smtClean="0">
                <a:solidFill>
                  <a:srgbClr val="FF0000"/>
                </a:solidFill>
                <a:latin typeface="Aharoni" pitchFamily="2" charset="-79"/>
                <a:cs typeface="Aharoni" pitchFamily="2" charset="-79"/>
              </a:rPr>
            </a:br>
            <a:r>
              <a:rPr lang="en-US" sz="3600" dirty="0" smtClean="0">
                <a:solidFill>
                  <a:srgbClr val="FF0000"/>
                </a:solidFill>
                <a:latin typeface="Aharoni" pitchFamily="2" charset="-79"/>
                <a:cs typeface="Aharoni" pitchFamily="2" charset="-79"/>
              </a:rPr>
              <a:t/>
            </a:r>
            <a:br>
              <a:rPr lang="en-US" sz="3600" dirty="0" smtClean="0">
                <a:solidFill>
                  <a:srgbClr val="FF0000"/>
                </a:solidFill>
                <a:latin typeface="Aharoni" pitchFamily="2" charset="-79"/>
                <a:cs typeface="Aharoni" pitchFamily="2" charset="-79"/>
              </a:rPr>
            </a:br>
            <a:endParaRPr lang="en-US" sz="3600" dirty="0">
              <a:solidFill>
                <a:srgbClr val="FF0000"/>
              </a:solidFill>
              <a:latin typeface="Aharoni" pitchFamily="2" charset="-79"/>
              <a:cs typeface="Aharoni" pitchFamily="2" charset="-79"/>
            </a:endParaRPr>
          </a:p>
        </p:txBody>
      </p:sp>
      <p:sp>
        <p:nvSpPr>
          <p:cNvPr id="3" name="Subtitle 2"/>
          <p:cNvSpPr>
            <a:spLocks noGrp="1"/>
          </p:cNvSpPr>
          <p:nvPr>
            <p:ph type="subTitle" idx="1"/>
          </p:nvPr>
        </p:nvSpPr>
        <p:spPr>
          <a:xfrm>
            <a:off x="1371600" y="3200400"/>
            <a:ext cx="6400800" cy="2438400"/>
          </a:xfrm>
        </p:spPr>
        <p:txBody>
          <a:bodyPr>
            <a:normAutofit/>
          </a:bodyPr>
          <a:lstStyle/>
          <a:p>
            <a:r>
              <a:rPr lang="en-US" sz="2800" dirty="0" smtClean="0">
                <a:solidFill>
                  <a:srgbClr val="0070C0"/>
                </a:solidFill>
                <a:latin typeface="Aharoni" pitchFamily="2" charset="-79"/>
                <a:cs typeface="Aharoni" pitchFamily="2" charset="-79"/>
              </a:rPr>
              <a:t>Dr. </a:t>
            </a:r>
            <a:r>
              <a:rPr lang="en-US" sz="2800" dirty="0" err="1" smtClean="0">
                <a:solidFill>
                  <a:srgbClr val="0070C0"/>
                </a:solidFill>
                <a:latin typeface="Aharoni" pitchFamily="2" charset="-79"/>
                <a:cs typeface="Aharoni" pitchFamily="2" charset="-79"/>
              </a:rPr>
              <a:t>Sanjukta</a:t>
            </a:r>
            <a:r>
              <a:rPr lang="en-US" sz="2800" dirty="0" smtClean="0">
                <a:solidFill>
                  <a:srgbClr val="0070C0"/>
                </a:solidFill>
                <a:latin typeface="Aharoni" pitchFamily="2" charset="-79"/>
                <a:cs typeface="Aharoni" pitchFamily="2" charset="-79"/>
              </a:rPr>
              <a:t> </a:t>
            </a:r>
            <a:r>
              <a:rPr lang="en-US" sz="2800" dirty="0" err="1" smtClean="0">
                <a:solidFill>
                  <a:srgbClr val="0070C0"/>
                </a:solidFill>
                <a:latin typeface="Aharoni" pitchFamily="2" charset="-79"/>
                <a:cs typeface="Aharoni" pitchFamily="2" charset="-79"/>
              </a:rPr>
              <a:t>Padhi</a:t>
            </a:r>
            <a:endParaRPr lang="en-US" sz="2800" dirty="0" smtClean="0">
              <a:solidFill>
                <a:srgbClr val="0070C0"/>
              </a:solidFill>
              <a:latin typeface="Aharoni" pitchFamily="2" charset="-79"/>
              <a:cs typeface="Aharoni" pitchFamily="2" charset="-79"/>
            </a:endParaRPr>
          </a:p>
          <a:p>
            <a:r>
              <a:rPr lang="en-US" sz="2800" dirty="0" smtClean="0">
                <a:solidFill>
                  <a:srgbClr val="0070C0"/>
                </a:solidFill>
                <a:latin typeface="Aharoni" pitchFamily="2" charset="-79"/>
                <a:cs typeface="Aharoni" pitchFamily="2" charset="-79"/>
              </a:rPr>
              <a:t>Assistant Professor in Psychology,</a:t>
            </a:r>
          </a:p>
          <a:p>
            <a:r>
              <a:rPr lang="en-US" sz="2800" dirty="0" smtClean="0">
                <a:solidFill>
                  <a:srgbClr val="0070C0"/>
                </a:solidFill>
                <a:latin typeface="Aharoni" pitchFamily="2" charset="-79"/>
                <a:cs typeface="Aharoni" pitchFamily="2" charset="-79"/>
              </a:rPr>
              <a:t>G. M. University, </a:t>
            </a:r>
            <a:r>
              <a:rPr lang="en-US" sz="2800" dirty="0" err="1" smtClean="0">
                <a:solidFill>
                  <a:srgbClr val="0070C0"/>
                </a:solidFill>
                <a:latin typeface="Aharoni" pitchFamily="2" charset="-79"/>
                <a:cs typeface="Aharoni" pitchFamily="2" charset="-79"/>
              </a:rPr>
              <a:t>Sambalpur</a:t>
            </a:r>
            <a:endParaRPr lang="en-US" sz="2800" dirty="0">
              <a:solidFill>
                <a:srgbClr val="0070C0"/>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dirty="0" smtClean="0">
                <a:solidFill>
                  <a:srgbClr val="0070C0"/>
                </a:solidFill>
                <a:latin typeface="Times New Roman" pitchFamily="18" charset="0"/>
                <a:cs typeface="Times New Roman" pitchFamily="18" charset="0"/>
              </a:rPr>
              <a:t>“I never teach my pupils, I only provide the conditions in which </a:t>
            </a:r>
            <a:r>
              <a:rPr lang="en-US" dirty="0" smtClean="0">
                <a:solidFill>
                  <a:srgbClr val="0070C0"/>
                </a:solidFill>
                <a:latin typeface="Times New Roman" pitchFamily="18" charset="0"/>
                <a:cs typeface="Times New Roman" pitchFamily="18" charset="0"/>
              </a:rPr>
              <a:t>they </a:t>
            </a:r>
            <a:r>
              <a:rPr lang="en-US" dirty="0" smtClean="0">
                <a:solidFill>
                  <a:srgbClr val="0070C0"/>
                </a:solidFill>
                <a:latin typeface="Times New Roman" pitchFamily="18" charset="0"/>
                <a:cs typeface="Times New Roman" pitchFamily="18" charset="0"/>
              </a:rPr>
              <a:t>can learn.”</a:t>
            </a:r>
          </a:p>
          <a:p>
            <a:pPr>
              <a:buNone/>
            </a:pPr>
            <a:r>
              <a:rPr lang="en-US" dirty="0" smtClean="0">
                <a:solidFill>
                  <a:srgbClr val="0070C0"/>
                </a:solidFill>
                <a:latin typeface="Bodoni MT Condensed" pitchFamily="18" charset="0"/>
              </a:rPr>
              <a:t>                                                                              Albert Einstein</a:t>
            </a:r>
          </a:p>
          <a:p>
            <a:pPr algn="ctr">
              <a:buNone/>
            </a:pPr>
            <a:r>
              <a:rPr lang="en-US" dirty="0" smtClean="0">
                <a:solidFill>
                  <a:srgbClr val="00B050"/>
                </a:solidFill>
                <a:latin typeface="Times New Roman" pitchFamily="18" charset="0"/>
                <a:cs typeface="Times New Roman" pitchFamily="18" charset="0"/>
              </a:rPr>
              <a:t>   “ Teachers affect eternity, no one can tell where their influence stops.”</a:t>
            </a:r>
          </a:p>
          <a:p>
            <a:pPr algn="ctr">
              <a:buNone/>
            </a:pPr>
            <a:r>
              <a:rPr lang="en-US" dirty="0" smtClean="0">
                <a:solidFill>
                  <a:srgbClr val="00B050"/>
                </a:solidFill>
                <a:latin typeface="Bodoni MT Condensed" pitchFamily="18" charset="0"/>
                <a:cs typeface="Times New Roman" pitchFamily="18" charset="0"/>
              </a:rPr>
              <a:t>                                                                    Henry Brooks Adams</a:t>
            </a:r>
            <a:endParaRPr lang="en-US" dirty="0">
              <a:solidFill>
                <a:srgbClr val="00B050"/>
              </a:solidFill>
              <a:latin typeface="Bodoni MT Condensed"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Baskerville Old Face" pitchFamily="18" charset="0"/>
              </a:rPr>
              <a:t>Concept:</a:t>
            </a:r>
            <a:endParaRPr lang="en-US" sz="3600" dirty="0">
              <a:latin typeface="Baskerville Old Face" pitchFamily="18" charset="0"/>
            </a:endParaRPr>
          </a:p>
        </p:txBody>
      </p:sp>
      <p:sp>
        <p:nvSpPr>
          <p:cNvPr id="3" name="Content Placeholder 2"/>
          <p:cNvSpPr>
            <a:spLocks noGrp="1"/>
          </p:cNvSpPr>
          <p:nvPr>
            <p:ph idx="1"/>
          </p:nvPr>
        </p:nvSpPr>
        <p:spPr>
          <a:xfrm>
            <a:off x="457200" y="1295400"/>
            <a:ext cx="8229600" cy="5334000"/>
          </a:xfrm>
        </p:spPr>
        <p:txBody>
          <a:bodyPr>
            <a:noAutofit/>
          </a:bodyPr>
          <a:lstStyle/>
          <a:p>
            <a:pPr algn="just">
              <a:buNone/>
            </a:pPr>
            <a:r>
              <a:rPr lang="en-US" sz="2400" dirty="0" smtClean="0">
                <a:latin typeface="Times New Roman" pitchFamily="18" charset="0"/>
                <a:cs typeface="Times New Roman" pitchFamily="18" charset="0"/>
              </a:rPr>
              <a:t>    Learning outside classroom  </a:t>
            </a:r>
            <a:r>
              <a:rPr lang="en-US" sz="2400" dirty="0">
                <a:latin typeface="Times New Roman" pitchFamily="18" charset="0"/>
                <a:cs typeface="Times New Roman" pitchFamily="18" charset="0"/>
              </a:rPr>
              <a:t>is a broad term with no definite </a:t>
            </a:r>
            <a:r>
              <a:rPr lang="en-US" sz="2400" dirty="0" smtClean="0">
                <a:latin typeface="Times New Roman" pitchFamily="18" charset="0"/>
                <a:cs typeface="Times New Roman" pitchFamily="18" charset="0"/>
              </a:rPr>
              <a:t>boundary. Children can learn anywhere, anytime beyond their classrooms if properly guided. It is the use of places beyond  their normal classroom setting for teaching and learning that encourage learning in an informal  learner centered environment.</a:t>
            </a:r>
            <a:r>
              <a:rPr lang="en-US" sz="2400" dirty="0">
                <a:latin typeface="Times New Roman" pitchFamily="18" charset="0"/>
                <a:cs typeface="Times New Roman" pitchFamily="18" charset="0"/>
              </a:rPr>
              <a:t> Beyond the Classroom </a:t>
            </a:r>
            <a:r>
              <a:rPr lang="en-US" sz="2400" dirty="0" smtClean="0">
                <a:latin typeface="Times New Roman" pitchFamily="18" charset="0"/>
                <a:cs typeface="Times New Roman" pitchFamily="18" charset="0"/>
              </a:rPr>
              <a:t>resources embrace </a:t>
            </a:r>
            <a:r>
              <a:rPr lang="en-US" sz="2400" dirty="0">
                <a:latin typeface="Times New Roman" pitchFamily="18" charset="0"/>
                <a:cs typeface="Times New Roman" pitchFamily="18" charset="0"/>
              </a:rPr>
              <a:t>our everyday settings, taking advantage of these venues as opportunities to facilitate learning outside the </a:t>
            </a:r>
            <a:r>
              <a:rPr lang="en-US" sz="2400" dirty="0" smtClean="0">
                <a:latin typeface="Times New Roman" pitchFamily="18" charset="0"/>
                <a:cs typeface="Times New Roman" pitchFamily="18" charset="0"/>
              </a:rPr>
              <a:t>classroom. Resources are being shared outside </a:t>
            </a:r>
            <a:r>
              <a:rPr lang="en-US" sz="2400" dirty="0" smtClean="0">
                <a:latin typeface="Times New Roman" pitchFamily="18" charset="0"/>
                <a:cs typeface="Times New Roman" pitchFamily="18" charset="0"/>
              </a:rPr>
              <a:t>classroom.</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pitchFamily="18" charset="0"/>
                <a:cs typeface="Times New Roman" pitchFamily="18" charset="0"/>
              </a:rPr>
              <a:t>Why ?</a:t>
            </a:r>
            <a:br>
              <a:rPr lang="en-US" sz="4000" dirty="0" smtClean="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buFont typeface="Wingdings"/>
              <a:buChar char=""/>
            </a:pPr>
            <a:r>
              <a:rPr lang="en-US" sz="2800" dirty="0" smtClean="0">
                <a:solidFill>
                  <a:srgbClr val="00B0F0"/>
                </a:solidFill>
                <a:latin typeface="Times New Roman" pitchFamily="18" charset="0"/>
                <a:cs typeface="Times New Roman" pitchFamily="18" charset="0"/>
                <a:sym typeface="Wingdings"/>
              </a:rPr>
              <a:t>To make learning more engaging.</a:t>
            </a:r>
          </a:p>
          <a:p>
            <a:pPr algn="just">
              <a:buNone/>
            </a:pPr>
            <a:r>
              <a:rPr lang="en-US" sz="2800" dirty="0" smtClean="0">
                <a:latin typeface="Times New Roman" pitchFamily="18" charset="0"/>
                <a:cs typeface="Times New Roman" pitchFamily="18" charset="0"/>
              </a:rPr>
              <a:t>     Lets take a break and take our children out of their own classrooms, lets engage them in different </a:t>
            </a:r>
            <a:r>
              <a:rPr lang="en-US" sz="2800" smtClean="0">
                <a:latin typeface="Times New Roman" pitchFamily="18" charset="0"/>
                <a:cs typeface="Times New Roman" pitchFamily="18" charset="0"/>
              </a:rPr>
              <a:t>activities, as </a:t>
            </a:r>
            <a:r>
              <a:rPr lang="en-US" sz="2800" dirty="0" smtClean="0">
                <a:latin typeface="Times New Roman" pitchFamily="18" charset="0"/>
                <a:cs typeface="Times New Roman" pitchFamily="18" charset="0"/>
              </a:rPr>
              <a:t>it is difficult to keep kids inside classrooms anymore…</a:t>
            </a:r>
            <a:endParaRPr lang="en-US" sz="2800" dirty="0" smtClean="0">
              <a:solidFill>
                <a:srgbClr val="00B0F0"/>
              </a:solidFill>
              <a:latin typeface="Times New Roman" pitchFamily="18" charset="0"/>
              <a:cs typeface="Times New Roman" pitchFamily="18" charset="0"/>
              <a:sym typeface="Wingdings"/>
            </a:endParaRPr>
          </a:p>
          <a:p>
            <a:pPr>
              <a:buFont typeface="Wingdings"/>
              <a:buChar char=""/>
            </a:pPr>
            <a:r>
              <a:rPr lang="en-US" sz="2800" dirty="0" smtClean="0">
                <a:solidFill>
                  <a:srgbClr val="00B0F0"/>
                </a:solidFill>
                <a:latin typeface="Times New Roman" pitchFamily="18" charset="0"/>
                <a:cs typeface="Times New Roman" pitchFamily="18" charset="0"/>
                <a:sym typeface="Wingdings"/>
              </a:rPr>
              <a:t>To make learning relevant,</a:t>
            </a:r>
          </a:p>
          <a:p>
            <a:pPr algn="just">
              <a:buNone/>
            </a:pPr>
            <a:r>
              <a:rPr lang="en-US" sz="2800" dirty="0" smtClean="0">
                <a:latin typeface="Times New Roman" pitchFamily="18" charset="0"/>
                <a:cs typeface="Times New Roman" pitchFamily="18" charset="0"/>
              </a:rPr>
              <a:t>     By taking learning beyond the classroom you’ll find dozens of opportunities to make learning concepts, real and relevant by putting them into a more realistic context.  Many concepts which seem too difficult to get a grasp of in the classroom are a lot easier to understand in the big wide world when they’re set in context, and when the children are more engaged and motivated to understand and learn.</a:t>
            </a:r>
            <a:endParaRPr lang="en-US" sz="2800" dirty="0" smtClean="0">
              <a:solidFill>
                <a:srgbClr val="00B0F0"/>
              </a:solidFill>
              <a:latin typeface="Times New Roman" pitchFamily="18" charset="0"/>
              <a:cs typeface="Times New Roman" pitchFamily="18" charset="0"/>
              <a:sym typeface="Wingdings"/>
            </a:endParaRPr>
          </a:p>
          <a:p>
            <a:pPr>
              <a:buFont typeface="Wingdings"/>
              <a:buChar char=""/>
            </a:pPr>
            <a:r>
              <a:rPr lang="en-US" sz="2800" dirty="0" smtClean="0">
                <a:solidFill>
                  <a:srgbClr val="00B0F0"/>
                </a:solidFill>
                <a:latin typeface="Times New Roman" pitchFamily="18" charset="0"/>
                <a:cs typeface="Times New Roman" pitchFamily="18" charset="0"/>
                <a:sym typeface="Wingdings"/>
              </a:rPr>
              <a:t>To nurture creativity and imagination,</a:t>
            </a:r>
          </a:p>
          <a:p>
            <a:pPr algn="just">
              <a:buNone/>
            </a:pPr>
            <a:r>
              <a:rPr lang="en-US" sz="2800" dirty="0" smtClean="0">
                <a:latin typeface="Times New Roman" pitchFamily="18" charset="0"/>
                <a:cs typeface="Times New Roman" pitchFamily="18" charset="0"/>
              </a:rPr>
              <a:t>     Taking kids beyond the classroom is like unclipping their wings.  Suddenly their minds are free to explore and you can often end up with some very creative results no matter what subject you’re teaching them.  For example, instead of learning about castles in the classroom are you able to take your children to a real castle ruins and have them act in role?  You’ll be amazed at how their imaginations run wild – but make sure you know your stuff as they’ll have no end of questions to ask you to help fuel their role play.</a:t>
            </a:r>
            <a:endParaRPr lang="en-US" sz="2800" dirty="0" smtClean="0">
              <a:solidFill>
                <a:srgbClr val="00B0F0"/>
              </a:solidFill>
              <a:latin typeface="Times New Roman" pitchFamily="18" charset="0"/>
              <a:cs typeface="Times New Roman" pitchFamily="18" charset="0"/>
              <a:sym typeface="Wingdings"/>
            </a:endParaRPr>
          </a:p>
          <a:p>
            <a:pPr>
              <a:buFont typeface="Wingdings"/>
              <a:buChar char=""/>
            </a:pPr>
            <a:endParaRPr lang="en-US" sz="2400" dirty="0" smtClean="0">
              <a:solidFill>
                <a:srgbClr val="00B0F0"/>
              </a:solidFill>
              <a:latin typeface="Times New Roman" pitchFamily="18" charset="0"/>
              <a:cs typeface="Times New Roman" pitchFamily="18" charset="0"/>
              <a:sym typeface="Wingdings"/>
            </a:endParaRPr>
          </a:p>
          <a:p>
            <a:pPr>
              <a:buFont typeface="Wingdings"/>
              <a:buChar char=""/>
            </a:pPr>
            <a:endParaRPr lang="en-US" sz="2400" dirty="0" smtClean="0">
              <a:latin typeface="Times New Roman" pitchFamily="18" charset="0"/>
              <a:cs typeface="Times New Roman" pitchFamily="18" charset="0"/>
              <a:sym typeface="Wingdings"/>
            </a:endParaRPr>
          </a:p>
          <a:p>
            <a:pPr>
              <a:buFont typeface="Wingdings"/>
              <a:buChar cha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a:buFont typeface="Wingdings"/>
              <a:buChar char=""/>
            </a:pPr>
            <a:r>
              <a:rPr lang="en-US" sz="2900" dirty="0" smtClean="0">
                <a:solidFill>
                  <a:srgbClr val="00B0F0"/>
                </a:solidFill>
                <a:latin typeface="Times New Roman" pitchFamily="18" charset="0"/>
                <a:cs typeface="Times New Roman" pitchFamily="18" charset="0"/>
                <a:sym typeface="Wingdings"/>
              </a:rPr>
              <a:t>To develop learning through play and  experimentation,</a:t>
            </a:r>
          </a:p>
          <a:p>
            <a:pPr algn="just">
              <a:buNone/>
            </a:pPr>
            <a:r>
              <a:rPr lang="en-US" sz="2900" dirty="0" smtClean="0">
                <a:latin typeface="Times New Roman" pitchFamily="18" charset="0"/>
                <a:cs typeface="Times New Roman" pitchFamily="18" charset="0"/>
              </a:rPr>
              <a:t>     We all know that children learn more when they’re happy and engaged. It’s amazing just how much they can learn through playing. Experimenting is also a fantastic way to learn.</a:t>
            </a:r>
            <a:endParaRPr lang="en-US" sz="2900" dirty="0" smtClean="0">
              <a:solidFill>
                <a:srgbClr val="00B0F0"/>
              </a:solidFill>
              <a:latin typeface="Times New Roman" pitchFamily="18" charset="0"/>
              <a:cs typeface="Times New Roman" pitchFamily="18" charset="0"/>
              <a:sym typeface="Wingdings"/>
            </a:endParaRPr>
          </a:p>
          <a:p>
            <a:r>
              <a:rPr lang="en-US" sz="2900" dirty="0" smtClean="0">
                <a:solidFill>
                  <a:srgbClr val="00B0F0"/>
                </a:solidFill>
                <a:latin typeface="Times New Roman" pitchFamily="18" charset="0"/>
                <a:cs typeface="Times New Roman" pitchFamily="18" charset="0"/>
              </a:rPr>
              <a:t>To reduce </a:t>
            </a:r>
            <a:r>
              <a:rPr lang="en-US" sz="2900" dirty="0" err="1" smtClean="0">
                <a:solidFill>
                  <a:srgbClr val="00B0F0"/>
                </a:solidFill>
                <a:latin typeface="Times New Roman" pitchFamily="18" charset="0"/>
                <a:cs typeface="Times New Roman" pitchFamily="18" charset="0"/>
              </a:rPr>
              <a:t>behaviour</a:t>
            </a:r>
            <a:r>
              <a:rPr lang="en-US" sz="2900" dirty="0" smtClean="0">
                <a:solidFill>
                  <a:srgbClr val="00B0F0"/>
                </a:solidFill>
                <a:latin typeface="Times New Roman" pitchFamily="18" charset="0"/>
                <a:cs typeface="Times New Roman" pitchFamily="18" charset="0"/>
              </a:rPr>
              <a:t> problems</a:t>
            </a:r>
          </a:p>
          <a:p>
            <a:pPr algn="just">
              <a:buNone/>
            </a:pPr>
            <a:r>
              <a:rPr lang="en-US" sz="2900" dirty="0" smtClean="0">
                <a:latin typeface="Times New Roman" pitchFamily="18" charset="0"/>
                <a:cs typeface="Times New Roman" pitchFamily="18" charset="0"/>
              </a:rPr>
              <a:t>     Whilst learning beyond the classroom certainly means implementing a whole new set of </a:t>
            </a:r>
            <a:r>
              <a:rPr lang="en-US" sz="2900" dirty="0" err="1" smtClean="0">
                <a:latin typeface="Times New Roman" pitchFamily="18" charset="0"/>
                <a:cs typeface="Times New Roman" pitchFamily="18" charset="0"/>
              </a:rPr>
              <a:t>behaviour</a:t>
            </a:r>
            <a:r>
              <a:rPr lang="en-US" sz="2900" dirty="0" smtClean="0">
                <a:latin typeface="Times New Roman" pitchFamily="18" charset="0"/>
                <a:cs typeface="Times New Roman" pitchFamily="18" charset="0"/>
              </a:rPr>
              <a:t> management processes, on the whole it can often mean a general improvement in </a:t>
            </a:r>
            <a:r>
              <a:rPr lang="en-US" sz="2900" dirty="0" err="1" smtClean="0">
                <a:latin typeface="Times New Roman" pitchFamily="18" charset="0"/>
                <a:cs typeface="Times New Roman" pitchFamily="18" charset="0"/>
              </a:rPr>
              <a:t>behaviour</a:t>
            </a:r>
            <a:r>
              <a:rPr lang="en-US" sz="2900" dirty="0" smtClean="0">
                <a:latin typeface="Times New Roman" pitchFamily="18" charset="0"/>
                <a:cs typeface="Times New Roman" pitchFamily="18" charset="0"/>
              </a:rPr>
              <a:t> – yet another consequence of childre</a:t>
            </a:r>
            <a:r>
              <a:rPr lang="en-US" sz="2800" dirty="0" smtClean="0">
                <a:latin typeface="Times New Roman" pitchFamily="18" charset="0"/>
                <a:cs typeface="Times New Roman" pitchFamily="18" charset="0"/>
              </a:rPr>
              <a:t>n</a:t>
            </a:r>
            <a:r>
              <a:rPr lang="en-US" sz="2900" dirty="0" smtClean="0">
                <a:latin typeface="Times New Roman" pitchFamily="18" charset="0"/>
                <a:cs typeface="Times New Roman" pitchFamily="18" charset="0"/>
              </a:rPr>
              <a:t> being happy, engaged and motivated.  There are not many children who are likely to act up if the consequence is that the whole class has to go back to learning </a:t>
            </a:r>
            <a:r>
              <a:rPr lang="en-US" sz="2900" dirty="0" err="1" smtClean="0">
                <a:latin typeface="Times New Roman" pitchFamily="18" charset="0"/>
                <a:cs typeface="Times New Roman" pitchFamily="18" charset="0"/>
              </a:rPr>
              <a:t>maths</a:t>
            </a:r>
            <a:r>
              <a:rPr lang="en-US" sz="2900" dirty="0" smtClean="0">
                <a:latin typeface="Times New Roman" pitchFamily="18" charset="0"/>
                <a:cs typeface="Times New Roman" pitchFamily="18" charset="0"/>
              </a:rPr>
              <a:t> inside…</a:t>
            </a:r>
          </a:p>
          <a:p>
            <a:pPr>
              <a:buFont typeface="Wingdings"/>
              <a:buChar char=""/>
            </a:pPr>
            <a:endParaRPr lang="en-US" dirty="0" smtClean="0">
              <a:solidFill>
                <a:srgbClr val="00B0F0"/>
              </a:solidFill>
              <a:latin typeface="Times New Roman" pitchFamily="18" charset="0"/>
              <a:cs typeface="Times New Roman" pitchFamily="18" charset="0"/>
              <a:sym typeface="Wingding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sz="2400" b="1" dirty="0" smtClean="0">
                <a:latin typeface="Times New Roman" pitchFamily="18" charset="0"/>
                <a:cs typeface="Times New Roman" pitchFamily="18" charset="0"/>
                <a:sym typeface="Wingdings"/>
              </a:rPr>
              <a:t>     </a:t>
            </a:r>
            <a:r>
              <a:rPr lang="en-US" sz="3000" b="1" dirty="0" smtClean="0">
                <a:solidFill>
                  <a:srgbClr val="00B0F0"/>
                </a:solidFill>
                <a:latin typeface="Times New Roman" pitchFamily="18" charset="0"/>
                <a:cs typeface="Times New Roman" pitchFamily="18" charset="0"/>
              </a:rPr>
              <a:t>To improve attendance:</a:t>
            </a:r>
          </a:p>
          <a:p>
            <a:pPr>
              <a:buNone/>
            </a:pPr>
            <a:r>
              <a:rPr lang="en-US" sz="3000" dirty="0" smtClean="0">
                <a:latin typeface="Times New Roman" pitchFamily="18" charset="0"/>
                <a:cs typeface="Times New Roman" pitchFamily="18" charset="0"/>
              </a:rPr>
              <a:t>      If you’re able to build outside play – and visits, into your curriculum and engage and motivate your pupils to learn, you’ll inevitably find that they’re more motivated to turn up to school.</a:t>
            </a:r>
          </a:p>
          <a:p>
            <a:r>
              <a:rPr lang="en-US" sz="3000" b="1" dirty="0" smtClean="0">
                <a:solidFill>
                  <a:srgbClr val="00B0F0"/>
                </a:solidFill>
                <a:latin typeface="Times New Roman" pitchFamily="18" charset="0"/>
                <a:cs typeface="Times New Roman" pitchFamily="18" charset="0"/>
              </a:rPr>
              <a:t>Develop interest in the environment and wider surroundings:</a:t>
            </a:r>
          </a:p>
          <a:p>
            <a:pPr>
              <a:buNone/>
            </a:pPr>
            <a:r>
              <a:rPr lang="en-US" sz="3000" dirty="0" smtClean="0">
                <a:latin typeface="Times New Roman" pitchFamily="18" charset="0"/>
                <a:cs typeface="Times New Roman" pitchFamily="18" charset="0"/>
              </a:rPr>
              <a:t>      Learning outside can give you a great opportunity to teach your pupils about the environment and about your local area.  This is an important part of developing them as responsible citizens that can be difficult to convey in the classroom.</a:t>
            </a:r>
          </a:p>
          <a:p>
            <a:r>
              <a:rPr lang="en-US" sz="3000" b="1" dirty="0" smtClean="0">
                <a:solidFill>
                  <a:srgbClr val="00B0F0"/>
                </a:solidFill>
                <a:latin typeface="Times New Roman" pitchFamily="18" charset="0"/>
                <a:cs typeface="Times New Roman" pitchFamily="18" charset="0"/>
              </a:rPr>
              <a:t>Expose children to new opportunities:</a:t>
            </a:r>
          </a:p>
          <a:p>
            <a:pPr>
              <a:buNone/>
            </a:pPr>
            <a:r>
              <a:rPr lang="en-US" sz="3000" dirty="0" smtClean="0">
                <a:latin typeface="Times New Roman" pitchFamily="18" charset="0"/>
                <a:cs typeface="Times New Roman" pitchFamily="18" charset="0"/>
              </a:rPr>
              <a:t>      Learning outside the classroom doesn’t just have to mean wandering around the school grounds, though this is a great place to start.  There is no end of places you can take the pupils that they might not get access to otherwise.  Museums, galleries, zoos and farms can be of great interest or somewhere where they can find out how things are made and maybe even have a go themselves can provide learning experiences that won’t be forgotten fast.</a:t>
            </a:r>
          </a:p>
          <a:p>
            <a:pPr>
              <a:buNone/>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US" sz="2000" b="1" dirty="0" smtClean="0">
                <a:solidFill>
                  <a:srgbClr val="00B0F0"/>
                </a:solidFill>
                <a:latin typeface="Times New Roman" pitchFamily="18" charset="0"/>
                <a:cs typeface="Times New Roman" pitchFamily="18" charset="0"/>
              </a:rPr>
              <a:t>To Keep healthy:</a:t>
            </a:r>
          </a:p>
          <a:p>
            <a:pPr>
              <a:buNone/>
            </a:pPr>
            <a:r>
              <a:rPr lang="en-US" sz="2000" dirty="0" smtClean="0">
                <a:latin typeface="Times New Roman" pitchFamily="18" charset="0"/>
                <a:cs typeface="Times New Roman" pitchFamily="18" charset="0"/>
              </a:rPr>
              <a:t>     Even if you’re just going to work a few feet from the confines of your classroom, well directed outdoor learning opportunities can offer a great opportunity for fresh air and exercise.  Even pupils who aren’t much interested in PE can usually be tempted by a fun learning game without the pressure of needing to ‘win’.</a:t>
            </a:r>
          </a:p>
          <a:p>
            <a:r>
              <a:rPr lang="en-US" sz="2000" b="1" dirty="0" smtClean="0">
                <a:solidFill>
                  <a:srgbClr val="00B0F0"/>
                </a:solidFill>
                <a:latin typeface="Times New Roman" pitchFamily="18" charset="0"/>
                <a:cs typeface="Times New Roman" pitchFamily="18" charset="0"/>
              </a:rPr>
              <a:t>To Enjoy almost limitless resources:</a:t>
            </a:r>
          </a:p>
          <a:p>
            <a:pPr>
              <a:buNone/>
            </a:pPr>
            <a:r>
              <a:rPr lang="en-US" sz="2000" dirty="0" smtClean="0">
                <a:latin typeface="Times New Roman" pitchFamily="18" charset="0"/>
                <a:cs typeface="Times New Roman" pitchFamily="18" charset="0"/>
              </a:rPr>
              <a:t>     One of the key benefits of learning outside is that you have the most amazingly well resourced stock cupboard you could hope for – and a lot of it is free.  No matter how tight your school’s budget, so long as you have a good imagination you’ll be able to develop free, meaningful learning opportunities for your children that will stick with them.</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sz="4000" b="1" dirty="0" smtClean="0">
                <a:solidFill>
                  <a:srgbClr val="0070C0"/>
                </a:solidFill>
                <a:latin typeface="Segoe Script" pitchFamily="34" charset="0"/>
                <a:cs typeface="Times New Roman" pitchFamily="18" charset="0"/>
              </a:rPr>
              <a:t>So what are you waiting for – it’s time to get outside… though you might need to take an umbrella or two!</a:t>
            </a:r>
          </a:p>
          <a:p>
            <a:pPr>
              <a:buNone/>
            </a:pPr>
            <a:endParaRPr lang="en-US" sz="4000" b="1" dirty="0" smtClean="0">
              <a:solidFill>
                <a:srgbClr val="0070C0"/>
              </a:solidFill>
              <a:latin typeface="Segoe Script" pitchFamily="34" charset="0"/>
              <a:cs typeface="Times New Roman" pitchFamily="18" charset="0"/>
            </a:endParaRPr>
          </a:p>
          <a:p>
            <a:pPr>
              <a:buNone/>
            </a:pPr>
            <a:r>
              <a:rPr lang="en-US" sz="4000" b="1" dirty="0" smtClean="0">
                <a:solidFill>
                  <a:srgbClr val="0070C0"/>
                </a:solidFill>
                <a:latin typeface="Segoe Script" pitchFamily="34" charset="0"/>
                <a:cs typeface="Times New Roman" pitchFamily="18" charset="0"/>
              </a:rPr>
              <a:t>       </a:t>
            </a:r>
            <a:r>
              <a:rPr lang="en-US" sz="4000" b="1" dirty="0" smtClean="0">
                <a:solidFill>
                  <a:srgbClr val="00B050"/>
                </a:solidFill>
                <a:latin typeface="Segoe Script" pitchFamily="34" charset="0"/>
                <a:cs typeface="Times New Roman" pitchFamily="18" charset="0"/>
              </a:rPr>
              <a:t>Thank You……</a:t>
            </a:r>
            <a:endParaRPr lang="en-US" sz="4000" b="1" dirty="0">
              <a:solidFill>
                <a:srgbClr val="00B050"/>
              </a:solidFill>
              <a:latin typeface="Segoe Script"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364</Words>
  <Application>Microsoft Office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Learning Beyond Classroom: The Future of Education-:  ‘Need for the 21st. Century Learners’  </vt:lpstr>
      <vt:lpstr>Slide 2</vt:lpstr>
      <vt:lpstr>Concept:</vt:lpstr>
      <vt:lpstr>Why ? </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Beyond Classroom: The Future of Education- Role of Teacher</dc:title>
  <dc:creator>MAMUN</dc:creator>
  <cp:lastModifiedBy>MAMUN</cp:lastModifiedBy>
  <cp:revision>51</cp:revision>
  <dcterms:created xsi:type="dcterms:W3CDTF">2019-12-19T06:23:38Z</dcterms:created>
  <dcterms:modified xsi:type="dcterms:W3CDTF">2019-12-19T16:51:51Z</dcterms:modified>
</cp:coreProperties>
</file>